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9" r:id="rId7"/>
    <p:sldId id="270" r:id="rId8"/>
    <p:sldId id="262" r:id="rId9"/>
    <p:sldId id="263" r:id="rId10"/>
    <p:sldId id="264" r:id="rId11"/>
    <p:sldId id="265" r:id="rId12"/>
    <p:sldId id="272" r:id="rId13"/>
    <p:sldId id="266" r:id="rId14"/>
    <p:sldId id="271" r:id="rId15"/>
    <p:sldId id="267" r:id="rId16"/>
    <p:sldId id="268" r:id="rId17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9AE36-5F62-42E4-8BC5-279B9033F593}" type="datetimeFigureOut">
              <a:rPr lang="es-ES" smtClean="0"/>
              <a:pPr/>
              <a:t>11/11/2016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79582-C29C-44C7-952A-BB75EE6D3EB2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579582-C29C-44C7-952A-BB75EE6D3EB2}" type="slidenum">
              <a:rPr lang="es-ES" smtClean="0"/>
              <a:pPr/>
              <a:t>1</a:t>
            </a:fld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Triángulo rectángulo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s-ES"/>
              <a:t>Haga clic para modificar el estilo de subtítulo del patrón</a:t>
            </a:r>
            <a:endParaRPr kumimoji="0" lang="en-US"/>
          </a:p>
        </p:txBody>
      </p:sp>
      <p:grpSp>
        <p:nvGrpSpPr>
          <p:cNvPr id="2" name="1 Grupo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6 Forma libre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7 Forma libre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10 Forma libre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11 Conector recto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2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3B131BC5-98CC-42A5-A1AC-9CC9A24037D9}" type="datetimeFigureOut">
              <a:rPr lang="es-ES" smtClean="0"/>
              <a:pPr/>
              <a:t>11/11/2016</a:t>
            </a:fld>
            <a:endParaRPr lang="es-ES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s-ES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791FC99-CEAD-49CE-8D85-24FA9470B4F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31BC5-98CC-42A5-A1AC-9CC9A24037D9}" type="datetimeFigureOut">
              <a:rPr lang="es-ES" smtClean="0"/>
              <a:pPr/>
              <a:t>11/11/2016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1FC99-CEAD-49CE-8D85-24FA9470B4F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31BC5-98CC-42A5-A1AC-9CC9A24037D9}" type="datetimeFigureOut">
              <a:rPr lang="es-ES" smtClean="0"/>
              <a:pPr/>
              <a:t>11/11/2016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1FC99-CEAD-49CE-8D85-24FA9470B4F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31BC5-98CC-42A5-A1AC-9CC9A24037D9}" type="datetimeFigureOut">
              <a:rPr lang="es-ES" smtClean="0"/>
              <a:pPr/>
              <a:t>11/11/2016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1FC99-CEAD-49CE-8D85-24FA9470B4FA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31BC5-98CC-42A5-A1AC-9CC9A24037D9}" type="datetimeFigureOut">
              <a:rPr lang="es-ES" smtClean="0"/>
              <a:pPr/>
              <a:t>11/11/2016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1FC99-CEAD-49CE-8D85-24FA9470B4FA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7" name="6 Cheurón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7 Cheurón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31BC5-98CC-42A5-A1AC-9CC9A24037D9}" type="datetimeFigureOut">
              <a:rPr lang="es-ES" smtClean="0"/>
              <a:pPr/>
              <a:t>11/11/2016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1FC99-CEAD-49CE-8D85-24FA9470B4FA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31BC5-98CC-42A5-A1AC-9CC9A24037D9}" type="datetimeFigureOut">
              <a:rPr lang="es-ES" smtClean="0"/>
              <a:pPr/>
              <a:t>11/11/2016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1FC99-CEAD-49CE-8D85-24FA9470B4F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31BC5-98CC-42A5-A1AC-9CC9A24037D9}" type="datetimeFigureOut">
              <a:rPr lang="es-ES" smtClean="0"/>
              <a:pPr/>
              <a:t>11/11/2016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1FC99-CEAD-49CE-8D85-24FA9470B4FA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6" name="5 Título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31BC5-98CC-42A5-A1AC-9CC9A24037D9}" type="datetimeFigureOut">
              <a:rPr lang="es-ES" smtClean="0"/>
              <a:pPr/>
              <a:t>11/11/2016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1FC99-CEAD-49CE-8D85-24FA9470B4F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3B131BC5-98CC-42A5-A1AC-9CC9A24037D9}" type="datetimeFigureOut">
              <a:rPr lang="es-ES" smtClean="0"/>
              <a:pPr/>
              <a:t>11/11/2016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1FC99-CEAD-49CE-8D85-24FA9470B4F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s-ES"/>
              <a:t>Haga clic en el icono para agregar una imagen</a:t>
            </a:r>
            <a:endParaRPr kumimoji="0" lang="en-U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3B131BC5-98CC-42A5-A1AC-9CC9A24037D9}" type="datetimeFigureOut">
              <a:rPr lang="es-ES" smtClean="0"/>
              <a:pPr/>
              <a:t>11/11/2016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791FC99-CEAD-49CE-8D85-24FA9470B4FA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8" name="7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8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9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10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11 Cheurón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12 Cheurón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11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13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14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8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0" name="29 Marcador de texto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  <a:p>
            <a:pPr lvl="1" eaLnBrk="1" latinLnBrk="0" hangingPunct="1"/>
            <a:r>
              <a:rPr kumimoji="0" lang="es-ES"/>
              <a:t>Segundo nivel</a:t>
            </a:r>
          </a:p>
          <a:p>
            <a:pPr lvl="2" eaLnBrk="1" latinLnBrk="0" hangingPunct="1"/>
            <a:r>
              <a:rPr kumimoji="0" lang="es-ES"/>
              <a:t>Tercer nivel</a:t>
            </a:r>
          </a:p>
          <a:p>
            <a:pPr lvl="3" eaLnBrk="1" latinLnBrk="0" hangingPunct="1"/>
            <a:r>
              <a:rPr kumimoji="0" lang="es-ES"/>
              <a:t>Cuarto nivel</a:t>
            </a:r>
          </a:p>
          <a:p>
            <a:pPr lvl="4" eaLnBrk="1" latinLnBrk="0" hangingPunct="1"/>
            <a:r>
              <a:rPr kumimoji="0" lang="es-ES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3B131BC5-98CC-42A5-A1AC-9CC9A24037D9}" type="datetimeFigureOut">
              <a:rPr lang="es-ES" smtClean="0"/>
              <a:pPr/>
              <a:t>11/11/2016</a:t>
            </a:fld>
            <a:endParaRPr lang="es-ES"/>
          </a:p>
        </p:txBody>
      </p:sp>
      <p:sp>
        <p:nvSpPr>
          <p:cNvPr id="22" name="21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s-ES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791FC99-CEAD-49CE-8D85-24FA9470B4F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 descr="1_pcb-design-consulting-c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36" y="2924944"/>
            <a:ext cx="5084674" cy="3386393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Fabricación de circuitos impresos por el proceso de insolación</a:t>
            </a: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211960" y="6407944"/>
            <a:ext cx="2736304" cy="365125"/>
          </a:xfrm>
        </p:spPr>
        <p:txBody>
          <a:bodyPr/>
          <a:lstStyle/>
          <a:p>
            <a:r>
              <a:rPr lang="es-ES" sz="1800" dirty="0"/>
              <a:t>Rubén Espino San José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4º paso: revelado de la PCB</a:t>
            </a:r>
          </a:p>
          <a:p>
            <a:pPr lvl="1"/>
            <a:r>
              <a:rPr lang="es-ES" dirty="0"/>
              <a:t>Se quita el fotolito y se mete la PCB en la sosa hasta que se disuelve el esmalte al que le ha dado la luz.</a:t>
            </a:r>
          </a:p>
          <a:p>
            <a:pPr lvl="1"/>
            <a:r>
              <a:rPr lang="es-ES" dirty="0"/>
              <a:t>El tiempo que dura este proceso es inversamente proporcional a la cantidad de sosa disuelta en el agua.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Proceso de fabricación de circuitos impresos por el método de insolación</a:t>
            </a:r>
          </a:p>
        </p:txBody>
      </p:sp>
      <p:pic>
        <p:nvPicPr>
          <p:cNvPr id="6" name="5 Imagen" descr="DSCF28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93344"/>
            <a:ext cx="9144000" cy="296465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 descr="DSCF280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67656"/>
            <a:ext cx="9144000" cy="5290344"/>
          </a:xfrm>
          <a:prstGeom prst="rect">
            <a:avLst/>
          </a:prstGeom>
        </p:spPr>
      </p:pic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5º paso: atacado de la PCB</a:t>
            </a:r>
          </a:p>
          <a:p>
            <a:pPr lvl="1"/>
            <a:r>
              <a:rPr lang="es-ES" dirty="0"/>
              <a:t>Se mete la PCB en el atacador rápido.</a:t>
            </a:r>
          </a:p>
          <a:p>
            <a:pPr lvl="1"/>
            <a:r>
              <a:rPr lang="es-ES" dirty="0"/>
              <a:t>El ácido clorhídrico se come el cobre que no tiene esmalte. El oxígeno proporcionado por el sólido comburente acelera el proceso.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Proceso de fabricación de circuitos impresos por el método de insolación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5º paso: atacado de la PCB</a:t>
            </a:r>
          </a:p>
          <a:p>
            <a:pPr lvl="1"/>
            <a:r>
              <a:rPr lang="es-ES" dirty="0"/>
              <a:t>El tiempo que dura este proceso es inversamente proporcional a la cantidad de sólido comburente disuelto en el ácido clorhídrico.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Proceso de fabricación de circuitos impresos por el método de insolación</a:t>
            </a:r>
          </a:p>
        </p:txBody>
      </p:sp>
      <p:pic>
        <p:nvPicPr>
          <p:cNvPr id="6" name="5 Imagen" descr="DSCF280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91680" y="3140913"/>
            <a:ext cx="5796136" cy="371708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6º paso: limpiar la PCB</a:t>
            </a:r>
          </a:p>
          <a:p>
            <a:pPr lvl="1"/>
            <a:r>
              <a:rPr lang="es-ES" dirty="0"/>
              <a:t>El esmalte que queda se quita con disolvente o frotando con un estropajo.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Proceso de fabricación de circuitos impresos por el método de insolación</a:t>
            </a:r>
          </a:p>
        </p:txBody>
      </p:sp>
      <p:pic>
        <p:nvPicPr>
          <p:cNvPr id="7" name="6 Imagen" descr="DSCF280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2720191"/>
            <a:ext cx="7674968" cy="413780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7º paso: recortar y taladrar la PCB</a:t>
            </a:r>
          </a:p>
          <a:p>
            <a:pPr lvl="1"/>
            <a:r>
              <a:rPr lang="es-ES" dirty="0"/>
              <a:t>Recortar la PCB con la forma final deseada en caso de no haberlo hecho antes y limar los cantos.</a:t>
            </a:r>
          </a:p>
          <a:p>
            <a:pPr lvl="1"/>
            <a:r>
              <a:rPr lang="es-ES" dirty="0"/>
              <a:t>Realizar los agujeros del diseño con el taladro.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Proceso de fabricación de circuitos impresos por el método de insolación</a:t>
            </a:r>
          </a:p>
        </p:txBody>
      </p:sp>
      <p:pic>
        <p:nvPicPr>
          <p:cNvPr id="8" name="7 Imagen" descr="DSCF282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3068976"/>
            <a:ext cx="7560840" cy="378902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8º paso (opcional): protección de la PCB</a:t>
            </a:r>
          </a:p>
          <a:p>
            <a:pPr lvl="1"/>
            <a:r>
              <a:rPr lang="es-ES" dirty="0"/>
              <a:t>Para proteger la placa se puede utilizar </a:t>
            </a:r>
            <a:r>
              <a:rPr lang="es-ES" dirty="0" err="1"/>
              <a:t>solder</a:t>
            </a:r>
            <a:r>
              <a:rPr lang="es-ES" dirty="0"/>
              <a:t>, ya sea barniz en </a:t>
            </a:r>
            <a:r>
              <a:rPr lang="es-ES" dirty="0" err="1"/>
              <a:t>spray</a:t>
            </a:r>
            <a:r>
              <a:rPr lang="es-ES" dirty="0"/>
              <a:t> (solución casera) o láminas de </a:t>
            </a:r>
            <a:r>
              <a:rPr lang="es-ES" dirty="0" err="1"/>
              <a:t>solder</a:t>
            </a:r>
            <a:r>
              <a:rPr lang="es-ES" dirty="0"/>
              <a:t> (solución profesional, conllevan un proceso más laborioso).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Proceso de fabricación de circuitos impresos por el método de insolación</a:t>
            </a:r>
          </a:p>
        </p:txBody>
      </p:sp>
      <p:pic>
        <p:nvPicPr>
          <p:cNvPr id="5" name="4 Imagen" descr="Foto008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1640" y="3482355"/>
            <a:ext cx="6660232" cy="33756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9º paso: soldar los componentes en la placa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Proceso de fabricación de circuitos impresos por el método de insolación</a:t>
            </a:r>
          </a:p>
        </p:txBody>
      </p:sp>
      <p:pic>
        <p:nvPicPr>
          <p:cNvPr id="4" name="3 Imagen" descr="DSCF282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240360"/>
            <a:ext cx="4823520" cy="3617640"/>
          </a:xfrm>
          <a:prstGeom prst="rect">
            <a:avLst/>
          </a:prstGeom>
        </p:spPr>
      </p:pic>
      <p:pic>
        <p:nvPicPr>
          <p:cNvPr id="6" name="5 Imagen" descr="DSCF284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88025" y="3591019"/>
            <a:ext cx="4355976" cy="3266982"/>
          </a:xfrm>
          <a:prstGeom prst="rect">
            <a:avLst/>
          </a:prstGeom>
        </p:spPr>
      </p:pic>
      <p:pic>
        <p:nvPicPr>
          <p:cNvPr id="5" name="4 Imagen" descr="DSCF285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59832" y="2060848"/>
            <a:ext cx="3323861" cy="249289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Insoladora</a:t>
            </a:r>
            <a:r>
              <a:rPr lang="es-ES" dirty="0"/>
              <a:t>.</a:t>
            </a:r>
          </a:p>
          <a:p>
            <a:r>
              <a:rPr lang="es-ES" dirty="0"/>
              <a:t>Folios de acetato.</a:t>
            </a:r>
          </a:p>
          <a:p>
            <a:r>
              <a:rPr lang="es-ES" dirty="0"/>
              <a:t>PCB (</a:t>
            </a:r>
            <a:r>
              <a:rPr lang="es-ES" dirty="0" err="1"/>
              <a:t>Printed</a:t>
            </a:r>
            <a:r>
              <a:rPr lang="es-ES" dirty="0"/>
              <a:t> </a:t>
            </a:r>
            <a:r>
              <a:rPr lang="es-ES" dirty="0" err="1"/>
              <a:t>Circuit</a:t>
            </a:r>
            <a:r>
              <a:rPr lang="es-ES" dirty="0"/>
              <a:t> </a:t>
            </a:r>
            <a:r>
              <a:rPr lang="es-ES" dirty="0" err="1"/>
              <a:t>Board</a:t>
            </a:r>
            <a:r>
              <a:rPr lang="es-ES" dirty="0"/>
              <a:t>, o placa de circuito impreso).</a:t>
            </a:r>
          </a:p>
          <a:p>
            <a:r>
              <a:rPr lang="es-ES" dirty="0"/>
              <a:t>Sosa (</a:t>
            </a:r>
            <a:r>
              <a:rPr lang="es-ES" dirty="0" err="1"/>
              <a:t>NaOH</a:t>
            </a:r>
            <a:r>
              <a:rPr lang="es-ES" dirty="0"/>
              <a:t>) y atacador rápido (Ácido clorhídrico y un sólido comburente).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Materiales imprescindibles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Máquina de rayos UV (ultravioleta).</a:t>
            </a:r>
          </a:p>
          <a:p>
            <a:r>
              <a:rPr lang="es-ES" dirty="0"/>
              <a:t>Fabricada con </a:t>
            </a:r>
            <a:r>
              <a:rPr lang="es-ES" dirty="0" err="1"/>
              <a:t>leds</a:t>
            </a:r>
            <a:r>
              <a:rPr lang="es-ES" dirty="0"/>
              <a:t> o fluorescentes UV.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La </a:t>
            </a:r>
            <a:r>
              <a:rPr lang="es-ES" dirty="0" err="1"/>
              <a:t>insoladora</a:t>
            </a:r>
            <a:endParaRPr lang="es-ES" dirty="0"/>
          </a:p>
        </p:txBody>
      </p:sp>
      <p:pic>
        <p:nvPicPr>
          <p:cNvPr id="4" name="3 Imagen" descr="DSCF296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2924944"/>
            <a:ext cx="4293586" cy="3372441"/>
          </a:xfrm>
          <a:prstGeom prst="rect">
            <a:avLst/>
          </a:prstGeom>
        </p:spPr>
      </p:pic>
      <p:pic>
        <p:nvPicPr>
          <p:cNvPr id="5" name="4 Imagen" descr="DSCF296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4008" y="2420888"/>
            <a:ext cx="4320480" cy="43055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placa de cobre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35488" y="2771786"/>
            <a:ext cx="4608512" cy="4086214"/>
          </a:xfrm>
          <a:prstGeom prst="rect">
            <a:avLst/>
          </a:prstGeom>
        </p:spPr>
      </p:pic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Lámina de cobre sobre una placa de fibra de vidrio o baquelita.</a:t>
            </a:r>
          </a:p>
          <a:p>
            <a:r>
              <a:rPr lang="es-ES" dirty="0"/>
              <a:t>Puede ser a simple o a doble cara.</a:t>
            </a:r>
          </a:p>
          <a:p>
            <a:r>
              <a:rPr lang="es-ES" dirty="0"/>
              <a:t>Las </a:t>
            </a:r>
            <a:r>
              <a:rPr lang="es-ES" dirty="0" err="1"/>
              <a:t>PCBs</a:t>
            </a:r>
            <a:r>
              <a:rPr lang="es-ES" dirty="0"/>
              <a:t> sensibilizadas están recubiertas de un esmalte fotosensible.</a:t>
            </a:r>
          </a:p>
          <a:p>
            <a:pPr lvl="1"/>
            <a:r>
              <a:rPr lang="es-ES" dirty="0"/>
              <a:t>En caso de ser fotosensibles pueden ser:</a:t>
            </a:r>
          </a:p>
          <a:p>
            <a:pPr lvl="2"/>
            <a:r>
              <a:rPr lang="es-ES" dirty="0"/>
              <a:t>Positivas: la luz UV debilita el esmalte.</a:t>
            </a:r>
          </a:p>
          <a:p>
            <a:pPr lvl="2"/>
            <a:r>
              <a:rPr lang="es-ES" dirty="0"/>
              <a:t>Negativas: la luz UV refuerza el esmalte.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La PCB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1er paso: diseño e impresión del fotolito</a:t>
            </a:r>
          </a:p>
          <a:p>
            <a:pPr lvl="1"/>
            <a:r>
              <a:rPr lang="es-ES" dirty="0"/>
              <a:t>Con un programa de diseño de circuitos impresos se realiza el diseño de la placa a fabricar (Eagle, </a:t>
            </a:r>
            <a:r>
              <a:rPr lang="es-ES" dirty="0" err="1"/>
              <a:t>Layout</a:t>
            </a:r>
            <a:r>
              <a:rPr lang="es-ES" dirty="0"/>
              <a:t>, </a:t>
            </a:r>
            <a:r>
              <a:rPr lang="es-ES" dirty="0" err="1"/>
              <a:t>Kicad</a:t>
            </a:r>
            <a:r>
              <a:rPr lang="es-ES" dirty="0"/>
              <a:t>…).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Proceso de fabricación de circuitos impresos por el método de insolación</a:t>
            </a:r>
          </a:p>
        </p:txBody>
      </p:sp>
      <p:pic>
        <p:nvPicPr>
          <p:cNvPr id="5" name="4 Imagen" descr="Eagl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592" y="3122918"/>
            <a:ext cx="7452320" cy="373508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1er paso: diseño e impresión del fotolito</a:t>
            </a:r>
          </a:p>
          <a:p>
            <a:pPr lvl="1"/>
            <a:r>
              <a:rPr lang="es-ES" dirty="0"/>
              <a:t>El circuito se imprime en un folio de acetato</a:t>
            </a:r>
          </a:p>
          <a:p>
            <a:pPr lvl="2"/>
            <a:r>
              <a:rPr lang="es-ES" dirty="0"/>
              <a:t>En caso de que la PCB sea positiva, hay que imprimir en negro las pistas de cobre.</a:t>
            </a:r>
          </a:p>
          <a:p>
            <a:pPr lvl="2"/>
            <a:r>
              <a:rPr lang="es-ES" dirty="0"/>
              <a:t>En caso de que la PCB sea negativa, se imprime en negro la parte de la que queremos deshacernos.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Proceso de fabricación de circuitos impresos por el método de insolación</a:t>
            </a:r>
          </a:p>
        </p:txBody>
      </p:sp>
      <p:pic>
        <p:nvPicPr>
          <p:cNvPr id="4" name="3 Imagen" descr="DSCF296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7624" y="3742339"/>
            <a:ext cx="6804248" cy="311566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DSCF281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95736" y="2798595"/>
            <a:ext cx="6407696" cy="4059405"/>
          </a:xfrm>
          <a:prstGeom prst="rect">
            <a:avLst/>
          </a:prstGeom>
        </p:spPr>
      </p:pic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1er paso: diseño e impresión del fotolito</a:t>
            </a:r>
          </a:p>
          <a:p>
            <a:pPr lvl="1"/>
            <a:r>
              <a:rPr lang="es-ES" dirty="0"/>
              <a:t>Si la tinta no es lo suficientemente opaca, repasarla con lápiz para que la luz no la traspase y no ocurra esto: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Proceso de fabricación de circuitos impresos por el método de insolación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2do paso: preparación de los elementos</a:t>
            </a:r>
          </a:p>
          <a:p>
            <a:pPr lvl="1"/>
            <a:r>
              <a:rPr lang="es-ES" dirty="0"/>
              <a:t>Se corta la PCB con una sierra, sierra de calar, fresadora…</a:t>
            </a:r>
          </a:p>
          <a:p>
            <a:pPr lvl="1"/>
            <a:r>
              <a:rPr lang="es-ES" dirty="0"/>
              <a:t>Se preparan los líquidos en dos recipientes:</a:t>
            </a:r>
          </a:p>
          <a:p>
            <a:pPr lvl="2"/>
            <a:r>
              <a:rPr lang="es-ES" dirty="0"/>
              <a:t>Sosa disuelta en agua.</a:t>
            </a:r>
          </a:p>
          <a:p>
            <a:pPr lvl="2"/>
            <a:r>
              <a:rPr lang="es-ES" dirty="0"/>
              <a:t>Ácido clorhídrico + sólido comburente.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Proceso de fabricación de circuitos impresos por el método de insolación</a:t>
            </a:r>
          </a:p>
        </p:txBody>
      </p:sp>
      <p:pic>
        <p:nvPicPr>
          <p:cNvPr id="5" name="4 Imagen" descr="DSCF279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4048" y="3820864"/>
            <a:ext cx="3348586" cy="3037136"/>
          </a:xfrm>
          <a:prstGeom prst="rect">
            <a:avLst/>
          </a:prstGeom>
        </p:spPr>
      </p:pic>
      <p:pic>
        <p:nvPicPr>
          <p:cNvPr id="7" name="6 Imagen" descr="DSCF279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9592" y="3840328"/>
            <a:ext cx="3697970" cy="301767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3er paso: insolado de la PCB</a:t>
            </a:r>
          </a:p>
          <a:p>
            <a:pPr lvl="1"/>
            <a:r>
              <a:rPr lang="es-ES" dirty="0"/>
              <a:t>Se coloca el fotolito sobre la cara de la PCB que contiene el cobre y se sitúa de cara a la luz UV.</a:t>
            </a:r>
          </a:p>
          <a:p>
            <a:pPr lvl="1"/>
            <a:r>
              <a:rPr lang="es-ES" dirty="0"/>
              <a:t>Se insola durante un determinado tiempo, que es inversamente proporcional a la potencia con la que radian la luz los </a:t>
            </a:r>
            <a:r>
              <a:rPr lang="es-ES" dirty="0" err="1"/>
              <a:t>leds</a:t>
            </a:r>
            <a:r>
              <a:rPr lang="es-ES" dirty="0"/>
              <a:t> o fluorescentes.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Proceso de fabricación de circuitos impresos por el método de insolación</a:t>
            </a:r>
          </a:p>
        </p:txBody>
      </p:sp>
      <p:pic>
        <p:nvPicPr>
          <p:cNvPr id="4" name="3 Imagen" descr="DSCF279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88024" y="3789040"/>
            <a:ext cx="4091947" cy="3068960"/>
          </a:xfrm>
          <a:prstGeom prst="rect">
            <a:avLst/>
          </a:prstGeom>
        </p:spPr>
      </p:pic>
      <p:pic>
        <p:nvPicPr>
          <p:cNvPr id="7" name="6 Imagen" descr="DSCF279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528" y="3786347"/>
            <a:ext cx="4248472" cy="3071653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rencia">
  <a:themeElements>
    <a:clrScheme name="Mirador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Concurrencia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urrenc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450</TotalTime>
  <Words>700</Words>
  <Application>Microsoft Office PowerPoint</Application>
  <PresentationFormat>Presentación en pantalla (4:3)</PresentationFormat>
  <Paragraphs>62</Paragraphs>
  <Slides>16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Calibri</vt:lpstr>
      <vt:lpstr>Lucida Sans Unicode</vt:lpstr>
      <vt:lpstr>Verdana</vt:lpstr>
      <vt:lpstr>Wingdings 2</vt:lpstr>
      <vt:lpstr>Wingdings 3</vt:lpstr>
      <vt:lpstr>Concurrencia</vt:lpstr>
      <vt:lpstr>Fabricación de circuitos impresos por el proceso de insolación</vt:lpstr>
      <vt:lpstr>Materiales imprescindibles</vt:lpstr>
      <vt:lpstr>La insoladora</vt:lpstr>
      <vt:lpstr>La PCB</vt:lpstr>
      <vt:lpstr>Proceso de fabricación de circuitos impresos por el método de insolación</vt:lpstr>
      <vt:lpstr>Proceso de fabricación de circuitos impresos por el método de insolación</vt:lpstr>
      <vt:lpstr>Proceso de fabricación de circuitos impresos por el método de insolación</vt:lpstr>
      <vt:lpstr>Proceso de fabricación de circuitos impresos por el método de insolación</vt:lpstr>
      <vt:lpstr>Proceso de fabricación de circuitos impresos por el método de insolación</vt:lpstr>
      <vt:lpstr>Proceso de fabricación de circuitos impresos por el método de insolación</vt:lpstr>
      <vt:lpstr>Proceso de fabricación de circuitos impresos por el método de insolación</vt:lpstr>
      <vt:lpstr>Proceso de fabricación de circuitos impresos por el método de insolación</vt:lpstr>
      <vt:lpstr>Proceso de fabricación de circuitos impresos por el método de insolación</vt:lpstr>
      <vt:lpstr>Proceso de fabricación de circuitos impresos por el método de insolación</vt:lpstr>
      <vt:lpstr>Proceso de fabricación de circuitos impresos por el método de insolación</vt:lpstr>
      <vt:lpstr>Proceso de fabricación de circuitos impresos por el método de insolación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Fabricación de circuitos impresos por el proceso de insolación</dc:title>
  <dc:creator> </dc:creator>
  <cp:lastModifiedBy>ruben_espino@hotmail.com</cp:lastModifiedBy>
  <cp:revision>18</cp:revision>
  <dcterms:created xsi:type="dcterms:W3CDTF">2012-05-29T21:04:17Z</dcterms:created>
  <dcterms:modified xsi:type="dcterms:W3CDTF">2016-11-11T00:33:44Z</dcterms:modified>
</cp:coreProperties>
</file>